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09" r:id="rId1"/>
  </p:sldMasterIdLst>
  <p:notesMasterIdLst>
    <p:notesMasterId r:id="rId22"/>
  </p:notesMasterIdLst>
  <p:sldIdLst>
    <p:sldId id="441" r:id="rId2"/>
    <p:sldId id="471" r:id="rId3"/>
    <p:sldId id="468" r:id="rId4"/>
    <p:sldId id="456" r:id="rId5"/>
    <p:sldId id="469" r:id="rId6"/>
    <p:sldId id="470" r:id="rId7"/>
    <p:sldId id="439" r:id="rId8"/>
    <p:sldId id="430" r:id="rId9"/>
    <p:sldId id="431" r:id="rId10"/>
    <p:sldId id="432" r:id="rId11"/>
    <p:sldId id="457" r:id="rId12"/>
    <p:sldId id="460" r:id="rId13"/>
    <p:sldId id="461" r:id="rId14"/>
    <p:sldId id="462" r:id="rId15"/>
    <p:sldId id="463" r:id="rId16"/>
    <p:sldId id="464" r:id="rId17"/>
    <p:sldId id="465" r:id="rId18"/>
    <p:sldId id="466" r:id="rId19"/>
    <p:sldId id="467" r:id="rId20"/>
    <p:sldId id="41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8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3" autoAdjust="0"/>
    <p:restoredTop sz="74260" autoAdjust="0"/>
  </p:normalViewPr>
  <p:slideViewPr>
    <p:cSldViewPr snapToGrid="0">
      <p:cViewPr>
        <p:scale>
          <a:sx n="59" d="100"/>
          <a:sy n="59" d="100"/>
        </p:scale>
        <p:origin x="-1068"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F8EA41-EECD-40B0-B380-C4EE97706779}" type="datetimeFigureOut">
              <a:rPr lang="en-IN" smtClean="0"/>
              <a:pPr/>
              <a:t>03-04-2023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99CE70-BEDF-444E-80C1-E9785FB1BB45}" type="slidenum">
              <a:rPr lang="en-IN" smtClean="0"/>
              <a:pPr/>
              <a:t>‹#›</a:t>
            </a:fld>
            <a:endParaRPr lang="en-IN"/>
          </a:p>
        </p:txBody>
      </p:sp>
    </p:spTree>
    <p:extLst>
      <p:ext uri="{BB962C8B-B14F-4D97-AF65-F5344CB8AC3E}">
        <p14:creationId xmlns:p14="http://schemas.microsoft.com/office/powerpoint/2010/main" val="3689241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E699CE70-BEDF-444E-80C1-E9785FB1BB45}" type="slidenum">
              <a:rPr lang="en-IN" smtClean="0"/>
              <a:pPr/>
              <a:t>20</a:t>
            </a:fld>
            <a:endParaRPr lang="en-IN"/>
          </a:p>
        </p:txBody>
      </p:sp>
    </p:spTree>
    <p:extLst>
      <p:ext uri="{BB962C8B-B14F-4D97-AF65-F5344CB8AC3E}">
        <p14:creationId xmlns:p14="http://schemas.microsoft.com/office/powerpoint/2010/main" val="2547319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46F773-91AB-4465-B9B8-C842B78BA568}" type="datetimeFigureOut">
              <a:rPr lang="en-IN" smtClean="0"/>
              <a:pPr/>
              <a:t>03-04-2023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FD39FF9-02E4-45FB-A0F3-71621F2AD05C}" type="slidenum">
              <a:rPr lang="en-IN" smtClean="0"/>
              <a:pPr/>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6651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46F773-91AB-4465-B9B8-C842B78BA568}" type="datetimeFigureOut">
              <a:rPr lang="en-IN" smtClean="0"/>
              <a:pPr/>
              <a:t>03-04-2023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FD39FF9-02E4-45FB-A0F3-71621F2AD05C}" type="slidenum">
              <a:rPr lang="en-IN" smtClean="0"/>
              <a:pPr/>
              <a:t>‹#›</a:t>
            </a:fld>
            <a:endParaRPr lang="en-IN"/>
          </a:p>
        </p:txBody>
      </p:sp>
    </p:spTree>
    <p:extLst>
      <p:ext uri="{BB962C8B-B14F-4D97-AF65-F5344CB8AC3E}">
        <p14:creationId xmlns:p14="http://schemas.microsoft.com/office/powerpoint/2010/main" val="892894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46F773-91AB-4465-B9B8-C842B78BA568}" type="datetimeFigureOut">
              <a:rPr lang="en-IN" smtClean="0"/>
              <a:pPr/>
              <a:t>03-04-2023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FD39FF9-02E4-45FB-A0F3-71621F2AD05C}" type="slidenum">
              <a:rPr lang="en-IN" smtClean="0"/>
              <a:pPr/>
              <a:t>‹#›</a:t>
            </a:fld>
            <a:endParaRPr lang="en-IN"/>
          </a:p>
        </p:txBody>
      </p:sp>
    </p:spTree>
    <p:extLst>
      <p:ext uri="{BB962C8B-B14F-4D97-AF65-F5344CB8AC3E}">
        <p14:creationId xmlns:p14="http://schemas.microsoft.com/office/powerpoint/2010/main" val="1090454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46F773-91AB-4465-B9B8-C842B78BA568}" type="datetimeFigureOut">
              <a:rPr lang="en-IN" smtClean="0"/>
              <a:pPr/>
              <a:t>03-04-2023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FD39FF9-02E4-45FB-A0F3-71621F2AD05C}" type="slidenum">
              <a:rPr lang="en-IN" smtClean="0"/>
              <a:pPr/>
              <a:t>‹#›</a:t>
            </a:fld>
            <a:endParaRPr lang="en-IN"/>
          </a:p>
        </p:txBody>
      </p:sp>
    </p:spTree>
    <p:extLst>
      <p:ext uri="{BB962C8B-B14F-4D97-AF65-F5344CB8AC3E}">
        <p14:creationId xmlns:p14="http://schemas.microsoft.com/office/powerpoint/2010/main" val="4211060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46F773-91AB-4465-B9B8-C842B78BA568}" type="datetimeFigureOut">
              <a:rPr lang="en-IN" smtClean="0"/>
              <a:pPr/>
              <a:t>03-04-2023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FD39FF9-02E4-45FB-A0F3-71621F2AD05C}" type="slidenum">
              <a:rPr lang="en-IN" smtClean="0"/>
              <a:pPr/>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8424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B46F773-91AB-4465-B9B8-C842B78BA568}" type="datetimeFigureOut">
              <a:rPr lang="en-IN" smtClean="0"/>
              <a:pPr/>
              <a:t>03-04-2023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FD39FF9-02E4-45FB-A0F3-71621F2AD05C}" type="slidenum">
              <a:rPr lang="en-IN" smtClean="0"/>
              <a:pPr/>
              <a:t>‹#›</a:t>
            </a:fld>
            <a:endParaRPr lang="en-IN"/>
          </a:p>
        </p:txBody>
      </p:sp>
    </p:spTree>
    <p:extLst>
      <p:ext uri="{BB962C8B-B14F-4D97-AF65-F5344CB8AC3E}">
        <p14:creationId xmlns:p14="http://schemas.microsoft.com/office/powerpoint/2010/main" val="380068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46F773-91AB-4465-B9B8-C842B78BA568}" type="datetimeFigureOut">
              <a:rPr lang="en-IN" smtClean="0"/>
              <a:pPr/>
              <a:t>03-04-2023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FD39FF9-02E4-45FB-A0F3-71621F2AD05C}" type="slidenum">
              <a:rPr lang="en-IN" smtClean="0"/>
              <a:pPr/>
              <a:t>‹#›</a:t>
            </a:fld>
            <a:endParaRPr lang="en-IN"/>
          </a:p>
        </p:txBody>
      </p:sp>
    </p:spTree>
    <p:extLst>
      <p:ext uri="{BB962C8B-B14F-4D97-AF65-F5344CB8AC3E}">
        <p14:creationId xmlns:p14="http://schemas.microsoft.com/office/powerpoint/2010/main" val="379676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46F773-91AB-4465-B9B8-C842B78BA568}" type="datetimeFigureOut">
              <a:rPr lang="en-IN" smtClean="0"/>
              <a:pPr/>
              <a:t>03-04-2023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FD39FF9-02E4-45FB-A0F3-71621F2AD05C}" type="slidenum">
              <a:rPr lang="en-IN" smtClean="0"/>
              <a:pPr/>
              <a:t>‹#›</a:t>
            </a:fld>
            <a:endParaRPr lang="en-IN"/>
          </a:p>
        </p:txBody>
      </p:sp>
    </p:spTree>
    <p:extLst>
      <p:ext uri="{BB962C8B-B14F-4D97-AF65-F5344CB8AC3E}">
        <p14:creationId xmlns:p14="http://schemas.microsoft.com/office/powerpoint/2010/main" val="670810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B46F773-91AB-4465-B9B8-C842B78BA568}" type="datetimeFigureOut">
              <a:rPr lang="en-IN" smtClean="0"/>
              <a:pPr/>
              <a:t>03-04-2023</a:t>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1FD39FF9-02E4-45FB-A0F3-71621F2AD05C}" type="slidenum">
              <a:rPr lang="en-IN" smtClean="0"/>
              <a:pPr/>
              <a:t>‹#›</a:t>
            </a:fld>
            <a:endParaRPr lang="en-IN"/>
          </a:p>
        </p:txBody>
      </p:sp>
    </p:spTree>
    <p:extLst>
      <p:ext uri="{BB962C8B-B14F-4D97-AF65-F5344CB8AC3E}">
        <p14:creationId xmlns:p14="http://schemas.microsoft.com/office/powerpoint/2010/main" val="2853544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B46F773-91AB-4465-B9B8-C842B78BA568}" type="datetimeFigureOut">
              <a:rPr lang="en-IN" smtClean="0"/>
              <a:pPr/>
              <a:t>03-04-2023</a:t>
            </a:fld>
            <a:endParaRPr lang="en-IN"/>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FD39FF9-02E4-45FB-A0F3-71621F2AD05C}" type="slidenum">
              <a:rPr lang="en-IN" smtClean="0"/>
              <a:pPr/>
              <a:t>‹#›</a:t>
            </a:fld>
            <a:endParaRPr lang="en-IN"/>
          </a:p>
        </p:txBody>
      </p:sp>
    </p:spTree>
    <p:extLst>
      <p:ext uri="{BB962C8B-B14F-4D97-AF65-F5344CB8AC3E}">
        <p14:creationId xmlns:p14="http://schemas.microsoft.com/office/powerpoint/2010/main" val="3864083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46F773-91AB-4465-B9B8-C842B78BA568}" type="datetimeFigureOut">
              <a:rPr lang="en-IN" smtClean="0"/>
              <a:pPr/>
              <a:t>03-04-2023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FD39FF9-02E4-45FB-A0F3-71621F2AD05C}" type="slidenum">
              <a:rPr lang="en-IN" smtClean="0"/>
              <a:pPr/>
              <a:t>‹#›</a:t>
            </a:fld>
            <a:endParaRPr lang="en-IN"/>
          </a:p>
        </p:txBody>
      </p:sp>
    </p:spTree>
    <p:extLst>
      <p:ext uri="{BB962C8B-B14F-4D97-AF65-F5344CB8AC3E}">
        <p14:creationId xmlns:p14="http://schemas.microsoft.com/office/powerpoint/2010/main" val="3641634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B46F773-91AB-4465-B9B8-C842B78BA568}" type="datetimeFigureOut">
              <a:rPr lang="en-IN" smtClean="0"/>
              <a:pPr/>
              <a:t>03-04-2023</a:t>
            </a:fld>
            <a:endParaRPr lang="en-IN"/>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FD39FF9-02E4-45FB-A0F3-71621F2AD05C}" type="slidenum">
              <a:rPr lang="en-IN" smtClean="0"/>
              <a:pPr/>
              <a:t>‹#›</a:t>
            </a:fld>
            <a:endParaRPr lang="en-IN"/>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1516021"/>
      </p:ext>
    </p:extLst>
  </p:cSld>
  <p:clrMap bg1="lt1" tx1="dk1" bg2="lt2" tx2="dk2" accent1="accent1" accent2="accent2" accent3="accent3" accent4="accent4" accent5="accent5" accent6="accent6" hlink="hlink" folHlink="folHlink"/>
  <p:sldLayoutIdLst>
    <p:sldLayoutId id="2147484210" r:id="rId1"/>
    <p:sldLayoutId id="2147484211" r:id="rId2"/>
    <p:sldLayoutId id="2147484212" r:id="rId3"/>
    <p:sldLayoutId id="2147484213" r:id="rId4"/>
    <p:sldLayoutId id="2147484214" r:id="rId5"/>
    <p:sldLayoutId id="2147484215" r:id="rId6"/>
    <p:sldLayoutId id="2147484216" r:id="rId7"/>
    <p:sldLayoutId id="2147484217" r:id="rId8"/>
    <p:sldLayoutId id="2147484218" r:id="rId9"/>
    <p:sldLayoutId id="2147484219" r:id="rId10"/>
    <p:sldLayoutId id="214748422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xmlns="" id="{B4F1460A-F433-4B9F-9A22-A0C3870ED5E4}"/>
              </a:ext>
            </a:extLst>
          </p:cNvPr>
          <p:cNvSpPr>
            <a:spLocks noGrp="1"/>
          </p:cNvSpPr>
          <p:nvPr>
            <p:ph idx="1"/>
          </p:nvPr>
        </p:nvSpPr>
        <p:spPr>
          <a:xfrm>
            <a:off x="4742016" y="605896"/>
            <a:ext cx="6413663" cy="5646208"/>
          </a:xfrm>
        </p:spPr>
        <p:txBody>
          <a:bodyPr anchor="ctr">
            <a:normAutofit/>
          </a:bodyPr>
          <a:lstStyle/>
          <a:p>
            <a:pPr algn="ctr"/>
            <a:r>
              <a:rPr lang="en-IN" sz="2400" b="1" dirty="0" err="1" smtClean="0"/>
              <a:t>Dr.</a:t>
            </a:r>
            <a:r>
              <a:rPr lang="en-IN" sz="2400" b="1" dirty="0" smtClean="0"/>
              <a:t>  M. BALASUBRAMANIAN</a:t>
            </a:r>
          </a:p>
          <a:p>
            <a:pPr algn="ctr"/>
            <a:r>
              <a:rPr lang="en-IN" sz="2400" dirty="0" smtClean="0"/>
              <a:t>ASSISTANT PROFESSOR &amp; RESEARCH ADVISOR</a:t>
            </a:r>
          </a:p>
          <a:p>
            <a:pPr algn="ctr"/>
            <a:r>
              <a:rPr lang="en-IN" sz="2400" dirty="0" smtClean="0"/>
              <a:t>PG &amp; RESEARCH  DEPARTMENT OF COMMERCE</a:t>
            </a:r>
          </a:p>
          <a:p>
            <a:pPr algn="ctr"/>
            <a:r>
              <a:rPr lang="en-IN" sz="2400" dirty="0" smtClean="0"/>
              <a:t>JAMAL MOHAMED COLLEGE (Autonomous)</a:t>
            </a:r>
          </a:p>
          <a:p>
            <a:pPr algn="ctr"/>
            <a:r>
              <a:rPr lang="en-IN" sz="2400" dirty="0" smtClean="0"/>
              <a:t>TIRUCHIRAPPALLI -620 020 </a:t>
            </a:r>
            <a:endParaRPr lang="en-IN" sz="2400" dirty="0"/>
          </a:p>
        </p:txBody>
      </p:sp>
    </p:spTree>
    <p:extLst>
      <p:ext uri="{BB962C8B-B14F-4D97-AF65-F5344CB8AC3E}">
        <p14:creationId xmlns:p14="http://schemas.microsoft.com/office/powerpoint/2010/main" val="2957833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28A109A-45D8-4F29-8961-8C8B5FC689C4}"/>
              </a:ext>
            </a:extLst>
          </p:cNvPr>
          <p:cNvSpPr>
            <a:spLocks noGrp="1"/>
          </p:cNvSpPr>
          <p:nvPr>
            <p:ph idx="1"/>
          </p:nvPr>
        </p:nvSpPr>
        <p:spPr>
          <a:xfrm>
            <a:off x="483477" y="147145"/>
            <a:ext cx="11014840" cy="5665076"/>
          </a:xfrm>
        </p:spPr>
        <p:txBody>
          <a:bodyPr>
            <a:normAutofit/>
          </a:bodyPr>
          <a:lstStyle/>
          <a:p>
            <a:r>
              <a:rPr lang="en-IN" sz="2400" b="1" dirty="0"/>
              <a:t>5. Sales and marketing:</a:t>
            </a:r>
            <a:r>
              <a:rPr lang="en-IN" sz="2400" dirty="0"/>
              <a:t> Sales and marketing overheads are costs incurred in the marketing of a company’s products or services to potential customers. Examples of sales and marketing overheads include promotional materials, trade shows, paid advertisements, wages of salespeople, and commissions for sales staff. The activities are geared toward making the company’s products and services popular among customers and to compete with similar products in the market.</a:t>
            </a:r>
          </a:p>
          <a:p>
            <a:r>
              <a:rPr lang="en-IN" sz="2400" b="1" dirty="0"/>
              <a:t>6. Repair and maintenance of motor vehicles and machinery:</a:t>
            </a:r>
            <a:r>
              <a:rPr lang="en-IN" sz="2400" dirty="0"/>
              <a:t> Rent and maintenance overheads are incurred in businesses that rely on motor vehicles and equipment in their normal functions. Such businesses include distributors, parcel delivery services, landscaping, transport services, and equipment leasing. Motor vehicles and machinery need to be maintained on a continuous basis and repaired whenever they break down.</a:t>
            </a:r>
          </a:p>
          <a:p>
            <a:pPr algn="just"/>
            <a:endParaRPr lang="en-IN" sz="2400" b="1" dirty="0"/>
          </a:p>
        </p:txBody>
      </p:sp>
    </p:spTree>
    <p:extLst>
      <p:ext uri="{BB962C8B-B14F-4D97-AF65-F5344CB8AC3E}">
        <p14:creationId xmlns:p14="http://schemas.microsoft.com/office/powerpoint/2010/main" val="31135693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AE76503-8FDE-41F9-8933-20F1E1F34901}"/>
              </a:ext>
            </a:extLst>
          </p:cNvPr>
          <p:cNvSpPr>
            <a:spLocks noGrp="1"/>
          </p:cNvSpPr>
          <p:nvPr>
            <p:ph idx="1"/>
          </p:nvPr>
        </p:nvSpPr>
        <p:spPr>
          <a:xfrm>
            <a:off x="1097280" y="588579"/>
            <a:ext cx="10058400" cy="5454869"/>
          </a:xfrm>
        </p:spPr>
        <p:txBody>
          <a:bodyPr>
            <a:normAutofit lnSpcReduction="10000"/>
          </a:bodyPr>
          <a:lstStyle/>
          <a:p>
            <a:r>
              <a:rPr lang="en-IN" b="1" dirty="0"/>
              <a:t>Apportionment of Overhead</a:t>
            </a:r>
            <a:endParaRPr lang="en-IN" dirty="0"/>
          </a:p>
          <a:p>
            <a:r>
              <a:rPr lang="en-IN" dirty="0"/>
              <a:t>The overheads, which can be easily shared by the two or more departments on suitable basis, are called apportionment. The basis is determined according to the extent of services derived by the departments or benefits available to the department.</a:t>
            </a:r>
          </a:p>
          <a:p>
            <a:r>
              <a:rPr lang="en-IN" b="1" dirty="0"/>
              <a:t>According to ICMA, London, apportionment of expenses means,</a:t>
            </a:r>
            <a:endParaRPr lang="en-IN" dirty="0"/>
          </a:p>
          <a:p>
            <a:r>
              <a:rPr lang="en-IN" dirty="0"/>
              <a:t>  “the allotment to two or more departments or cost centres of proportions of common items of cost on estimated basis of benefit received”.</a:t>
            </a:r>
          </a:p>
          <a:p>
            <a:r>
              <a:rPr lang="en-IN" b="1" dirty="0"/>
              <a:t>Cost Allocation</a:t>
            </a:r>
            <a:endParaRPr lang="en-IN" dirty="0"/>
          </a:p>
          <a:p>
            <a:r>
              <a:rPr lang="en-IN" dirty="0"/>
              <a:t> When items of cost are identifiable directly with some products or departments such costs are charged to cost centres. </a:t>
            </a:r>
            <a:r>
              <a:rPr lang="en-IN" b="1" dirty="0"/>
              <a:t>This process is known as cost allocation.</a:t>
            </a:r>
            <a:endParaRPr lang="en-IN" dirty="0"/>
          </a:p>
          <a:p>
            <a:r>
              <a:rPr lang="en-IN" dirty="0"/>
              <a:t>• It is the charging of discrete, identifiable items of cost to cost centres or cost units.</a:t>
            </a:r>
          </a:p>
          <a:p>
            <a:r>
              <a:rPr lang="en-IN" dirty="0"/>
              <a:t>• It is complete distribution of an item of overhead to the departments or products on logical or equitable basis is called allocation.</a:t>
            </a:r>
          </a:p>
          <a:p>
            <a:r>
              <a:rPr lang="en-IN" dirty="0"/>
              <a:t>• Where a cost can be clearly identified with a cost centre or cost unit, then it can be allocated to that cost centre or unit.</a:t>
            </a:r>
          </a:p>
          <a:p>
            <a:endParaRPr lang="en-IN" dirty="0"/>
          </a:p>
          <a:p>
            <a:endParaRPr lang="en-IN" sz="2800" b="1" dirty="0"/>
          </a:p>
        </p:txBody>
      </p:sp>
    </p:spTree>
    <p:extLst>
      <p:ext uri="{BB962C8B-B14F-4D97-AF65-F5344CB8AC3E}">
        <p14:creationId xmlns:p14="http://schemas.microsoft.com/office/powerpoint/2010/main" val="2402380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795E5EC-BE4E-480C-9CC3-4C5925AC5673}"/>
              </a:ext>
            </a:extLst>
          </p:cNvPr>
          <p:cNvSpPr>
            <a:spLocks noGrp="1"/>
          </p:cNvSpPr>
          <p:nvPr>
            <p:ph idx="1"/>
          </p:nvPr>
        </p:nvSpPr>
        <p:spPr>
          <a:xfrm>
            <a:off x="588579" y="536028"/>
            <a:ext cx="11046373" cy="5333066"/>
          </a:xfrm>
        </p:spPr>
        <p:txBody>
          <a:bodyPr>
            <a:normAutofit/>
          </a:bodyPr>
          <a:lstStyle/>
          <a:p>
            <a:r>
              <a:rPr lang="en-IN" dirty="0"/>
              <a:t>• Allocation is the process by which cost items are charged directly to a cost unit or cost centre.</a:t>
            </a:r>
          </a:p>
          <a:p>
            <a:r>
              <a:rPr lang="en-IN" dirty="0"/>
              <a:t>• Cost allocation calls for two basic factors –</a:t>
            </a:r>
          </a:p>
          <a:p>
            <a:r>
              <a:rPr lang="en-IN" dirty="0"/>
              <a:t>– Concerned department/product should have caused the cost to be incurred</a:t>
            </a:r>
          </a:p>
          <a:p>
            <a:r>
              <a:rPr lang="en-IN" dirty="0"/>
              <a:t>– Exact amount of cost should be computable</a:t>
            </a:r>
          </a:p>
          <a:p>
            <a:r>
              <a:rPr lang="en-IN" b="1" dirty="0"/>
              <a:t>Cost Allocation- Examples</a:t>
            </a:r>
            <a:endParaRPr lang="en-IN" dirty="0"/>
          </a:p>
          <a:p>
            <a:r>
              <a:rPr lang="en-IN" dirty="0"/>
              <a:t>• Electricity charges can be allocated to various departments if separate meters are installed</a:t>
            </a:r>
          </a:p>
          <a:p>
            <a:r>
              <a:rPr lang="en-IN" dirty="0"/>
              <a:t>• Depreciation of machinery can be allocated to various departments as the machines can be identified</a:t>
            </a:r>
          </a:p>
          <a:p>
            <a:r>
              <a:rPr lang="en-IN" dirty="0"/>
              <a:t>• Salary of stores clerk can be allocated to stores department</a:t>
            </a:r>
          </a:p>
          <a:p>
            <a:r>
              <a:rPr lang="en-IN" dirty="0"/>
              <a:t>• Cost of coal used in boiler can be directly allocated to boiler house division.</a:t>
            </a:r>
          </a:p>
          <a:p>
            <a:r>
              <a:rPr lang="en-IN" dirty="0"/>
              <a:t>• Wages paid to workers of service department can be allocated to the particular department.</a:t>
            </a:r>
          </a:p>
          <a:p>
            <a:r>
              <a:rPr lang="en-IN" dirty="0"/>
              <a:t>• Indirect materials used by a particular department can also be allocated to the department.</a:t>
            </a:r>
          </a:p>
        </p:txBody>
      </p:sp>
    </p:spTree>
    <p:extLst>
      <p:ext uri="{BB962C8B-B14F-4D97-AF65-F5344CB8AC3E}">
        <p14:creationId xmlns:p14="http://schemas.microsoft.com/office/powerpoint/2010/main" val="14866056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8DDD58C-14AF-4FD5-9B44-B91673763C8E}"/>
              </a:ext>
            </a:extLst>
          </p:cNvPr>
          <p:cNvSpPr>
            <a:spLocks noGrp="1"/>
          </p:cNvSpPr>
          <p:nvPr>
            <p:ph idx="1"/>
          </p:nvPr>
        </p:nvSpPr>
        <p:spPr>
          <a:xfrm>
            <a:off x="819807" y="462455"/>
            <a:ext cx="10335873" cy="5406639"/>
          </a:xfrm>
        </p:spPr>
        <p:txBody>
          <a:bodyPr>
            <a:normAutofit lnSpcReduction="10000"/>
          </a:bodyPr>
          <a:lstStyle/>
          <a:p>
            <a:r>
              <a:rPr lang="en-IN" sz="2400" b="1" dirty="0"/>
              <a:t>Cost Apportionment</a:t>
            </a:r>
            <a:endParaRPr lang="en-IN" sz="2400" dirty="0"/>
          </a:p>
          <a:p>
            <a:r>
              <a:rPr lang="en-IN" sz="2400" dirty="0"/>
              <a:t>• Cost Apportionment is the allotment of proportions of items to cost centres.</a:t>
            </a:r>
          </a:p>
          <a:p>
            <a:r>
              <a:rPr lang="en-IN" sz="2400" dirty="0"/>
              <a:t>• When items of cost cannot directly charge to or accurately identifiable with any cost centres, they are prorated or distributed amongst the cost centres on some predetermined basis. </a:t>
            </a:r>
            <a:r>
              <a:rPr lang="en-IN" sz="2400" b="1" dirty="0"/>
              <a:t>This method is known as cost apportionment.</a:t>
            </a:r>
          </a:p>
          <a:p>
            <a:r>
              <a:rPr lang="en-IN" sz="2400" dirty="0"/>
              <a:t>• Wherever possible, the overheads are to be allocated. However, if it is not possible to charge the overheads to a particular cost centre or cost unit, they are to be apportioned to various departments on some suitable basis</a:t>
            </a:r>
            <a:r>
              <a:rPr lang="en-IN" sz="2400" b="1" dirty="0"/>
              <a:t>. This process is called as ‘Apportionment’ of overheads.</a:t>
            </a:r>
          </a:p>
          <a:p>
            <a:r>
              <a:rPr lang="en-IN" sz="2400" dirty="0"/>
              <a:t>• Items of indirect costs residual to the process of cost allocation are covered by cost apportionment.</a:t>
            </a:r>
          </a:p>
          <a:p>
            <a:r>
              <a:rPr lang="en-IN" sz="2400" dirty="0"/>
              <a:t>• The predetermination of suitable basis of apportionment is very important and usually following principles are adopted- </a:t>
            </a:r>
          </a:p>
          <a:p>
            <a:r>
              <a:rPr lang="en-IN" sz="2800" b="1" dirty="0"/>
              <a:t>(</a:t>
            </a:r>
            <a:r>
              <a:rPr lang="en-IN" sz="2800" b="1" dirty="0" err="1"/>
              <a:t>i</a:t>
            </a:r>
            <a:r>
              <a:rPr lang="en-IN" sz="2800" b="1" dirty="0"/>
              <a:t>) Service or use (ii) Survey method (iii) Ability to bear.</a:t>
            </a:r>
          </a:p>
          <a:p>
            <a:endParaRPr lang="en-IN" dirty="0">
              <a:solidFill>
                <a:schemeClr val="tx1"/>
              </a:solidFill>
            </a:endParaRPr>
          </a:p>
        </p:txBody>
      </p:sp>
    </p:spTree>
    <p:extLst>
      <p:ext uri="{BB962C8B-B14F-4D97-AF65-F5344CB8AC3E}">
        <p14:creationId xmlns:p14="http://schemas.microsoft.com/office/powerpoint/2010/main" val="35041079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12F5391-26CE-457C-AAE8-ED950CC9892A}"/>
              </a:ext>
            </a:extLst>
          </p:cNvPr>
          <p:cNvSpPr>
            <a:spLocks noGrp="1"/>
          </p:cNvSpPr>
          <p:nvPr>
            <p:ph idx="1"/>
          </p:nvPr>
        </p:nvSpPr>
        <p:spPr>
          <a:xfrm>
            <a:off x="1097280" y="567559"/>
            <a:ext cx="10058400" cy="5301535"/>
          </a:xfrm>
        </p:spPr>
        <p:txBody>
          <a:bodyPr/>
          <a:lstStyle/>
          <a:p>
            <a:pPr algn="ctr"/>
            <a:r>
              <a:rPr lang="en-IN" sz="2400" b="1" dirty="0"/>
              <a:t>Distinction between Allocation &amp; Apportionment</a:t>
            </a:r>
            <a:endParaRPr lang="en-IN" sz="2400" dirty="0"/>
          </a:p>
          <a:p>
            <a:r>
              <a:rPr lang="en-IN" dirty="0"/>
              <a:t>• </a:t>
            </a:r>
            <a:r>
              <a:rPr lang="en-IN" sz="2400" dirty="0"/>
              <a:t>Although the purpose of both allocation and apportionment is identical, </a:t>
            </a:r>
            <a:r>
              <a:rPr lang="en-IN" sz="2400" dirty="0" err="1"/>
              <a:t>i.e</a:t>
            </a:r>
            <a:r>
              <a:rPr lang="en-IN" sz="2400" dirty="0"/>
              <a:t> to identify or allot the costs to the cost centres or cost unit, both are not the same.</a:t>
            </a:r>
          </a:p>
          <a:p>
            <a:r>
              <a:rPr lang="en-IN" sz="2400" dirty="0"/>
              <a:t>• Allocation deals with the whole items of cost and apportionment deals with proportion of items of cost.</a:t>
            </a:r>
          </a:p>
          <a:p>
            <a:r>
              <a:rPr lang="en-IN" sz="2400" dirty="0"/>
              <a:t>• Allocation is direct process of departmentalization of overheads, whereas apportionment needs a suitable basis for sub-division of the cost.</a:t>
            </a:r>
          </a:p>
          <a:p>
            <a:r>
              <a:rPr lang="en-IN" sz="2400" dirty="0"/>
              <a:t>• Whether a particular item of expense can be allocated or apportioned does not depends on the nature of expense but depends on the relation with the cost centre or cost unit to which it is to be charged.</a:t>
            </a:r>
          </a:p>
          <a:p>
            <a:endParaRPr lang="en-IN" dirty="0"/>
          </a:p>
        </p:txBody>
      </p:sp>
    </p:spTree>
    <p:extLst>
      <p:ext uri="{BB962C8B-B14F-4D97-AF65-F5344CB8AC3E}">
        <p14:creationId xmlns:p14="http://schemas.microsoft.com/office/powerpoint/2010/main" val="23074570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xmlns="" id="{64936722-05F8-48F0-8B78-AA790A274F96}"/>
              </a:ext>
            </a:extLst>
          </p:cNvPr>
          <p:cNvSpPr>
            <a:spLocks noChangeArrowheads="1"/>
          </p:cNvSpPr>
          <p:nvPr/>
        </p:nvSpPr>
        <p:spPr bwMode="auto">
          <a:xfrm>
            <a:off x="1097280" y="286603"/>
            <a:ext cx="10058400" cy="49116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b" anchorCtr="0" compatLnSpc="1">
            <a:prstTxWarp prst="textNoShape">
              <a:avLst/>
            </a:prstTxWarp>
            <a:normAutofit fontScale="92500" lnSpcReduction="10000"/>
          </a:bodyPr>
          <a:lstStyle/>
          <a:p>
            <a:pPr marR="0" lvl="0" indent="0" algn="ctr" defTabSz="914400" fontAlgn="base">
              <a:lnSpc>
                <a:spcPct val="85000"/>
              </a:lnSpc>
              <a:spcBef>
                <a:spcPct val="0"/>
              </a:spcBef>
              <a:spcAft>
                <a:spcPts val="600"/>
              </a:spcAft>
              <a:buClrTx/>
              <a:buSzTx/>
              <a:tabLst/>
            </a:pPr>
            <a:r>
              <a:rPr kumimoji="0" lang="en-US" altLang="en-US" sz="3600" b="1" i="0" u="none" strike="noStrike" cap="none" spc="-50" normalizeH="0" dirty="0">
                <a:ln>
                  <a:noFill/>
                </a:ln>
                <a:solidFill>
                  <a:schemeClr val="tx1">
                    <a:lumMod val="75000"/>
                    <a:lumOff val="25000"/>
                  </a:schemeClr>
                </a:solidFill>
                <a:effectLst/>
                <a:latin typeface="+mj-lt"/>
                <a:ea typeface="+mj-ea"/>
                <a:cs typeface="+mj-cs"/>
              </a:rPr>
              <a:t>Basis for Overhead Apportionment</a:t>
            </a:r>
          </a:p>
        </p:txBody>
      </p:sp>
      <p:graphicFrame>
        <p:nvGraphicFramePr>
          <p:cNvPr id="4" name="Content Placeholder 3">
            <a:extLst>
              <a:ext uri="{FF2B5EF4-FFF2-40B4-BE49-F238E27FC236}">
                <a16:creationId xmlns:a16="http://schemas.microsoft.com/office/drawing/2014/main" xmlns="" id="{CDE6C280-9D88-441F-BA7A-F2FF87B04CBC}"/>
              </a:ext>
            </a:extLst>
          </p:cNvPr>
          <p:cNvGraphicFramePr>
            <a:graphicFrameLocks noGrp="1"/>
          </p:cNvGraphicFramePr>
          <p:nvPr>
            <p:ph idx="1"/>
            <p:extLst>
              <p:ext uri="{D42A27DB-BD31-4B8C-83A1-F6EECF244321}">
                <p14:modId xmlns:p14="http://schemas.microsoft.com/office/powerpoint/2010/main" val="1630868194"/>
              </p:ext>
            </p:extLst>
          </p:nvPr>
        </p:nvGraphicFramePr>
        <p:xfrm>
          <a:off x="1587062" y="777766"/>
          <a:ext cx="9312166" cy="5276196"/>
        </p:xfrm>
        <a:graphic>
          <a:graphicData uri="http://schemas.openxmlformats.org/drawingml/2006/table">
            <a:tbl>
              <a:tblPr firstRow="1" firstCol="1" bandRow="1">
                <a:tableStyleId>{5C22544A-7EE6-4342-B048-85BDC9FD1C3A}</a:tableStyleId>
              </a:tblPr>
              <a:tblGrid>
                <a:gridCol w="3833850">
                  <a:extLst>
                    <a:ext uri="{9D8B030D-6E8A-4147-A177-3AD203B41FA5}">
                      <a16:colId xmlns:a16="http://schemas.microsoft.com/office/drawing/2014/main" xmlns="" val="2634510576"/>
                    </a:ext>
                  </a:extLst>
                </a:gridCol>
                <a:gridCol w="5478316">
                  <a:extLst>
                    <a:ext uri="{9D8B030D-6E8A-4147-A177-3AD203B41FA5}">
                      <a16:colId xmlns:a16="http://schemas.microsoft.com/office/drawing/2014/main" xmlns="" val="1934082865"/>
                    </a:ext>
                  </a:extLst>
                </a:gridCol>
              </a:tblGrid>
              <a:tr h="291160">
                <a:tc>
                  <a:txBody>
                    <a:bodyPr/>
                    <a:lstStyle/>
                    <a:p>
                      <a:pPr algn="just">
                        <a:lnSpc>
                          <a:spcPct val="107000"/>
                        </a:lnSpc>
                        <a:spcAft>
                          <a:spcPts val="800"/>
                        </a:spcAft>
                      </a:pPr>
                      <a:r>
                        <a:rPr lang="en-IN" sz="1100">
                          <a:effectLst/>
                        </a:rPr>
                        <a:t>Overheads common to all these departments</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dirty="0">
                          <a:effectLst/>
                        </a:rPr>
                        <a:t>Apportioned on some suitable basis</a:t>
                      </a:r>
                      <a:endParaRPr lang="en-IN"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3612611686"/>
                  </a:ext>
                </a:extLst>
              </a:tr>
              <a:tr h="291160">
                <a:tc>
                  <a:txBody>
                    <a:bodyPr/>
                    <a:lstStyle/>
                    <a:p>
                      <a:pPr algn="just">
                        <a:lnSpc>
                          <a:spcPct val="107000"/>
                        </a:lnSpc>
                        <a:spcAft>
                          <a:spcPts val="800"/>
                        </a:spcAft>
                      </a:pPr>
                      <a:r>
                        <a:rPr lang="en-IN" sz="1100">
                          <a:effectLst/>
                        </a:rPr>
                        <a:t>Rent, rates &amp; taxes</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dirty="0">
                          <a:effectLst/>
                        </a:rPr>
                        <a:t>Floor space occupied by each department , office, factory</a:t>
                      </a:r>
                      <a:endParaRPr lang="en-IN"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3451504024"/>
                  </a:ext>
                </a:extLst>
              </a:tr>
              <a:tr h="680312">
                <a:tc>
                  <a:txBody>
                    <a:bodyPr/>
                    <a:lstStyle/>
                    <a:p>
                      <a:pPr algn="just">
                        <a:lnSpc>
                          <a:spcPct val="107000"/>
                        </a:lnSpc>
                        <a:spcAft>
                          <a:spcPts val="800"/>
                        </a:spcAft>
                      </a:pPr>
                      <a:r>
                        <a:rPr lang="en-IN" sz="1100" dirty="0">
                          <a:effectLst/>
                        </a:rPr>
                        <a:t>Repair to Plant or Department,</a:t>
                      </a:r>
                      <a:endParaRPr lang="en-IN" sz="1000" dirty="0">
                        <a:effectLst/>
                      </a:endParaRPr>
                    </a:p>
                    <a:p>
                      <a:pPr algn="just">
                        <a:lnSpc>
                          <a:spcPct val="107000"/>
                        </a:lnSpc>
                        <a:spcAft>
                          <a:spcPts val="800"/>
                        </a:spcAft>
                      </a:pPr>
                      <a:r>
                        <a:rPr lang="en-IN" sz="1100" dirty="0">
                          <a:effectLst/>
                        </a:rPr>
                        <a:t>Depreciation on office building</a:t>
                      </a:r>
                      <a:endParaRPr lang="en-IN"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Plant or Department's Value or any asset's</a:t>
                      </a:r>
                      <a:endParaRPr lang="en-IN" sz="1000">
                        <a:effectLst/>
                      </a:endParaRPr>
                    </a:p>
                    <a:p>
                      <a:pPr algn="just">
                        <a:lnSpc>
                          <a:spcPct val="107000"/>
                        </a:lnSpc>
                        <a:spcAft>
                          <a:spcPts val="800"/>
                        </a:spcAft>
                      </a:pPr>
                      <a:r>
                        <a:rPr lang="en-IN" sz="1100">
                          <a:effectLst/>
                        </a:rPr>
                        <a:t>Floor space occupied by each department</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1655514055"/>
                  </a:ext>
                </a:extLst>
              </a:tr>
              <a:tr h="291160">
                <a:tc>
                  <a:txBody>
                    <a:bodyPr/>
                    <a:lstStyle/>
                    <a:p>
                      <a:pPr algn="just">
                        <a:lnSpc>
                          <a:spcPct val="107000"/>
                        </a:lnSpc>
                        <a:spcAft>
                          <a:spcPts val="800"/>
                        </a:spcAft>
                      </a:pPr>
                      <a:r>
                        <a:rPr lang="en-IN" sz="1100">
                          <a:effectLst/>
                        </a:rPr>
                        <a:t>For Legal fees </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No of cases handled as the basis</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2039339628"/>
                  </a:ext>
                </a:extLst>
              </a:tr>
              <a:tr h="291160">
                <a:tc>
                  <a:txBody>
                    <a:bodyPr/>
                    <a:lstStyle/>
                    <a:p>
                      <a:pPr algn="just">
                        <a:lnSpc>
                          <a:spcPct val="107000"/>
                        </a:lnSpc>
                        <a:spcAft>
                          <a:spcPts val="800"/>
                        </a:spcAft>
                      </a:pPr>
                      <a:r>
                        <a:rPr lang="en-IN" sz="1100">
                          <a:effectLst/>
                        </a:rPr>
                        <a:t>For Salaries of common staff </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Ratio of salaries of departments as the basis</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1902827175"/>
                  </a:ext>
                </a:extLst>
              </a:tr>
              <a:tr h="291160">
                <a:tc>
                  <a:txBody>
                    <a:bodyPr/>
                    <a:lstStyle/>
                    <a:p>
                      <a:pPr algn="just">
                        <a:lnSpc>
                          <a:spcPct val="107000"/>
                        </a:lnSpc>
                        <a:spcAft>
                          <a:spcPts val="800"/>
                        </a:spcAft>
                      </a:pPr>
                      <a:r>
                        <a:rPr lang="en-IN" sz="1100">
                          <a:effectLst/>
                        </a:rPr>
                        <a:t>For Typist pool </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No of documents typed as the basis </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1861494062"/>
                  </a:ext>
                </a:extLst>
              </a:tr>
              <a:tr h="291160">
                <a:tc>
                  <a:txBody>
                    <a:bodyPr/>
                    <a:lstStyle/>
                    <a:p>
                      <a:pPr algn="just">
                        <a:lnSpc>
                          <a:spcPct val="107000"/>
                        </a:lnSpc>
                        <a:spcAft>
                          <a:spcPts val="800"/>
                        </a:spcAft>
                      </a:pPr>
                      <a:r>
                        <a:rPr lang="en-IN" sz="1100">
                          <a:effectLst/>
                        </a:rPr>
                        <a:t>For General Lighting and electricity</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No. of light points or Area or Units of Sub-meter in each Department</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2394425345"/>
                  </a:ext>
                </a:extLst>
              </a:tr>
              <a:tr h="291160">
                <a:tc>
                  <a:txBody>
                    <a:bodyPr/>
                    <a:lstStyle/>
                    <a:p>
                      <a:pPr algn="just">
                        <a:lnSpc>
                          <a:spcPct val="107000"/>
                        </a:lnSpc>
                        <a:spcAft>
                          <a:spcPts val="800"/>
                        </a:spcAft>
                      </a:pPr>
                      <a:r>
                        <a:rPr lang="en-IN" sz="1100">
                          <a:effectLst/>
                        </a:rPr>
                        <a:t>For Telephones </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No. of extensions in a department</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216182198"/>
                  </a:ext>
                </a:extLst>
              </a:tr>
              <a:tr h="291160">
                <a:tc>
                  <a:txBody>
                    <a:bodyPr/>
                    <a:lstStyle/>
                    <a:p>
                      <a:pPr algn="just">
                        <a:lnSpc>
                          <a:spcPct val="107000"/>
                        </a:lnSpc>
                        <a:spcAft>
                          <a:spcPts val="800"/>
                        </a:spcAft>
                      </a:pPr>
                      <a:r>
                        <a:rPr lang="en-IN" sz="1100">
                          <a:effectLst/>
                        </a:rPr>
                        <a:t>For Material handling</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No. of material requisitions or Value of material issued </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247380546"/>
                  </a:ext>
                </a:extLst>
              </a:tr>
              <a:tr h="291160">
                <a:tc>
                  <a:txBody>
                    <a:bodyPr/>
                    <a:lstStyle/>
                    <a:p>
                      <a:pPr algn="just">
                        <a:lnSpc>
                          <a:spcPct val="107000"/>
                        </a:lnSpc>
                        <a:spcAft>
                          <a:spcPts val="800"/>
                        </a:spcAft>
                      </a:pPr>
                      <a:r>
                        <a:rPr lang="en-IN" sz="1100">
                          <a:effectLst/>
                        </a:rPr>
                        <a:t>Power </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H.P. Of Plant</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32041133"/>
                  </a:ext>
                </a:extLst>
              </a:tr>
              <a:tr h="291160">
                <a:tc>
                  <a:txBody>
                    <a:bodyPr/>
                    <a:lstStyle/>
                    <a:p>
                      <a:pPr algn="just">
                        <a:lnSpc>
                          <a:spcPct val="107000"/>
                        </a:lnSpc>
                        <a:spcAft>
                          <a:spcPts val="800"/>
                        </a:spcAft>
                      </a:pPr>
                      <a:r>
                        <a:rPr lang="en-IN" sz="1100">
                          <a:effectLst/>
                        </a:rPr>
                        <a:t>Supervision, Employer's liability</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No. of Employees</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3232532381"/>
                  </a:ext>
                </a:extLst>
              </a:tr>
              <a:tr h="421652">
                <a:tc>
                  <a:txBody>
                    <a:bodyPr/>
                    <a:lstStyle/>
                    <a:p>
                      <a:pPr algn="just">
                        <a:lnSpc>
                          <a:spcPct val="150000"/>
                        </a:lnSpc>
                        <a:spcAft>
                          <a:spcPts val="800"/>
                        </a:spcAft>
                      </a:pPr>
                      <a:r>
                        <a:rPr lang="en-IN" sz="1300">
                          <a:effectLst/>
                        </a:rPr>
                        <a:t>Fire Insurance </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Value of Stock in any Department</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511359428"/>
                  </a:ext>
                </a:extLst>
              </a:tr>
              <a:tr h="291160">
                <a:tc>
                  <a:txBody>
                    <a:bodyPr/>
                    <a:lstStyle/>
                    <a:p>
                      <a:pPr algn="just">
                        <a:lnSpc>
                          <a:spcPct val="107000"/>
                        </a:lnSpc>
                        <a:spcAft>
                          <a:spcPts val="800"/>
                        </a:spcAft>
                      </a:pPr>
                      <a:r>
                        <a:rPr lang="en-IN" sz="1100">
                          <a:effectLst/>
                        </a:rPr>
                        <a:t>Indirect Labour </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Cost Total duty hours in any department</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2575853539"/>
                  </a:ext>
                </a:extLst>
              </a:tr>
              <a:tr h="291160">
                <a:tc>
                  <a:txBody>
                    <a:bodyPr/>
                    <a:lstStyle/>
                    <a:p>
                      <a:pPr algn="just">
                        <a:lnSpc>
                          <a:spcPct val="107000"/>
                        </a:lnSpc>
                        <a:spcAft>
                          <a:spcPts val="800"/>
                        </a:spcAft>
                      </a:pPr>
                      <a:r>
                        <a:rPr lang="en-IN" sz="1100">
                          <a:effectLst/>
                        </a:rPr>
                        <a:t>Canteen Service Cost and other welfare expenses </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a:effectLst/>
                        </a:rPr>
                        <a:t>No. of Employees in Any Department</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3876552674"/>
                  </a:ext>
                </a:extLst>
              </a:tr>
              <a:tr h="680312">
                <a:tc>
                  <a:txBody>
                    <a:bodyPr/>
                    <a:lstStyle/>
                    <a:p>
                      <a:pPr algn="just">
                        <a:lnSpc>
                          <a:spcPct val="107000"/>
                        </a:lnSpc>
                        <a:spcAft>
                          <a:spcPts val="800"/>
                        </a:spcAft>
                      </a:pPr>
                      <a:r>
                        <a:rPr lang="en-IN" sz="1100" dirty="0">
                          <a:effectLst/>
                        </a:rPr>
                        <a:t>Transport Cost </a:t>
                      </a:r>
                      <a:endParaRPr lang="en-IN" sz="1000" dirty="0">
                        <a:effectLst/>
                      </a:endParaRPr>
                    </a:p>
                    <a:p>
                      <a:pPr algn="just">
                        <a:lnSpc>
                          <a:spcPct val="107000"/>
                        </a:lnSpc>
                        <a:spcAft>
                          <a:spcPts val="800"/>
                        </a:spcAft>
                      </a:pPr>
                      <a:r>
                        <a:rPr lang="en-IN" sz="1100" dirty="0">
                          <a:effectLst/>
                        </a:rPr>
                        <a:t> </a:t>
                      </a:r>
                      <a:endParaRPr lang="en-IN"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tc>
                  <a:txBody>
                    <a:bodyPr/>
                    <a:lstStyle/>
                    <a:p>
                      <a:pPr algn="just">
                        <a:lnSpc>
                          <a:spcPct val="107000"/>
                        </a:lnSpc>
                        <a:spcAft>
                          <a:spcPts val="800"/>
                        </a:spcAft>
                      </a:pPr>
                      <a:r>
                        <a:rPr lang="en-IN" sz="1100" dirty="0">
                          <a:effectLst/>
                        </a:rPr>
                        <a:t>No. of boxes or containers or weight of containers, hours of spending</a:t>
                      </a:r>
                      <a:endParaRPr lang="en-IN" sz="1000" dirty="0">
                        <a:effectLst/>
                      </a:endParaRPr>
                    </a:p>
                    <a:p>
                      <a:pPr algn="just">
                        <a:lnSpc>
                          <a:spcPct val="107000"/>
                        </a:lnSpc>
                        <a:spcAft>
                          <a:spcPts val="800"/>
                        </a:spcAft>
                      </a:pPr>
                      <a:r>
                        <a:rPr lang="en-IN" sz="1100" dirty="0">
                          <a:effectLst/>
                        </a:rPr>
                        <a:t>vehicle in any department</a:t>
                      </a:r>
                      <a:endParaRPr lang="en-IN"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414" marR="64414" marT="0" marB="0"/>
                </a:tc>
                <a:extLst>
                  <a:ext uri="{0D108BD9-81ED-4DB2-BD59-A6C34878D82A}">
                    <a16:rowId xmlns:a16="http://schemas.microsoft.com/office/drawing/2014/main" xmlns="" val="1434141162"/>
                  </a:ext>
                </a:extLst>
              </a:tr>
            </a:tbl>
          </a:graphicData>
        </a:graphic>
      </p:graphicFrame>
    </p:spTree>
    <p:extLst>
      <p:ext uri="{BB962C8B-B14F-4D97-AF65-F5344CB8AC3E}">
        <p14:creationId xmlns:p14="http://schemas.microsoft.com/office/powerpoint/2010/main" val="174536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C8B334E-52BA-4637-B920-D02E156C1B94}"/>
              </a:ext>
            </a:extLst>
          </p:cNvPr>
          <p:cNvSpPr>
            <a:spLocks noGrp="1"/>
          </p:cNvSpPr>
          <p:nvPr>
            <p:ph idx="1"/>
          </p:nvPr>
        </p:nvSpPr>
        <p:spPr>
          <a:xfrm>
            <a:off x="1097280" y="472966"/>
            <a:ext cx="10058400" cy="5396128"/>
          </a:xfrm>
        </p:spPr>
        <p:txBody>
          <a:bodyPr>
            <a:normAutofit fontScale="92500" lnSpcReduction="10000"/>
          </a:bodyPr>
          <a:lstStyle/>
          <a:p>
            <a:r>
              <a:rPr lang="en-IN" b="1" dirty="0"/>
              <a:t>Under-absorption and Overabsorption of Overhead</a:t>
            </a:r>
            <a:endParaRPr lang="en-IN" dirty="0"/>
          </a:p>
          <a:p>
            <a:r>
              <a:rPr lang="en-IN" dirty="0"/>
              <a:t>Certain expenses may be direct expenses for certain costs centres, but they are indirect for the production departments. These do not form part of prime cost but absorbed as overheads.</a:t>
            </a:r>
          </a:p>
          <a:p>
            <a:r>
              <a:rPr lang="en-IN" dirty="0"/>
              <a:t>The amount of overhead absorbed in costs is the sum total of the overhead costs allotted to individual cost units by application of the overhead rate.</a:t>
            </a:r>
          </a:p>
          <a:p>
            <a:r>
              <a:rPr lang="en-IN" b="1" dirty="0"/>
              <a:t>Note: When a predetermined rate worked out based on anticipated or budgeted overhead and base is applied to the actual base, the amount absorbed may not be identical with the amount of overhead expenses incurred if either the actual base or the actual expenses or both deviate from the estimates or the budget.</a:t>
            </a:r>
          </a:p>
          <a:p>
            <a:r>
              <a:rPr lang="en-IN" b="1" dirty="0"/>
              <a:t>Under-absorption and Overabsorption of Overhead</a:t>
            </a:r>
            <a:endParaRPr lang="en-IN" dirty="0"/>
          </a:p>
          <a:p>
            <a:r>
              <a:rPr lang="en-IN" b="1" dirty="0"/>
              <a:t>Under-absorption</a:t>
            </a:r>
            <a:endParaRPr lang="en-IN" dirty="0"/>
          </a:p>
          <a:p>
            <a:r>
              <a:rPr lang="en-IN" dirty="0"/>
              <a:t>• If the amount absorbed is less than the amount incurred , the difference denotes under absorption.</a:t>
            </a:r>
          </a:p>
          <a:p>
            <a:r>
              <a:rPr lang="en-IN" dirty="0"/>
              <a:t>• It is also termed as 'under recovery'</a:t>
            </a:r>
          </a:p>
          <a:p>
            <a:r>
              <a:rPr lang="en-IN" dirty="0"/>
              <a:t>• It may be due to – Actual expenses exceeding the estimate; and / or – Output or the hours worked may be less than the estimate.</a:t>
            </a:r>
          </a:p>
          <a:p>
            <a:endParaRPr lang="en-IN" dirty="0"/>
          </a:p>
        </p:txBody>
      </p:sp>
    </p:spTree>
    <p:extLst>
      <p:ext uri="{BB962C8B-B14F-4D97-AF65-F5344CB8AC3E}">
        <p14:creationId xmlns:p14="http://schemas.microsoft.com/office/powerpoint/2010/main" val="15057749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943B9F7-9A00-4619-B08D-7859013FED67}"/>
              </a:ext>
            </a:extLst>
          </p:cNvPr>
          <p:cNvSpPr>
            <a:spLocks noGrp="1"/>
          </p:cNvSpPr>
          <p:nvPr>
            <p:ph idx="1"/>
          </p:nvPr>
        </p:nvSpPr>
        <p:spPr>
          <a:xfrm>
            <a:off x="1097280" y="262759"/>
            <a:ext cx="10058400" cy="5606335"/>
          </a:xfrm>
        </p:spPr>
        <p:txBody>
          <a:bodyPr>
            <a:normAutofit/>
          </a:bodyPr>
          <a:lstStyle/>
          <a:p>
            <a:r>
              <a:rPr lang="en-IN" b="1" dirty="0"/>
              <a:t>Over-absorption</a:t>
            </a:r>
            <a:endParaRPr lang="en-IN" dirty="0"/>
          </a:p>
          <a:p>
            <a:r>
              <a:rPr lang="en-IN" dirty="0"/>
              <a:t>• If the amount absorbed is more than the expenditure incurred this would indicate over-absorption, which goes to inflate the costs.</a:t>
            </a:r>
          </a:p>
          <a:p>
            <a:r>
              <a:rPr lang="en-IN" dirty="0"/>
              <a:t>• Over-absorption is also formed as 'over recovery'.</a:t>
            </a:r>
          </a:p>
          <a:p>
            <a:r>
              <a:rPr lang="en-IN" dirty="0"/>
              <a:t>• It may be due to – Expense being less than estimate; and / or – Output or hours worked may</a:t>
            </a:r>
          </a:p>
          <a:p>
            <a:r>
              <a:rPr lang="en-IN" dirty="0"/>
              <a:t>be exceeding the estimate.</a:t>
            </a:r>
          </a:p>
          <a:p>
            <a:r>
              <a:rPr lang="en-IN" b="1" dirty="0"/>
              <a:t>Under Costing and Over Costing</a:t>
            </a:r>
          </a:p>
          <a:p>
            <a:r>
              <a:rPr lang="en-IN" b="1" dirty="0"/>
              <a:t>Product under Absorption:</a:t>
            </a:r>
            <a:r>
              <a:rPr lang="en-IN" dirty="0"/>
              <a:t> A product consumes a high level of resources but is reported to have a low cost per unit (Joe’s Dinner)</a:t>
            </a:r>
          </a:p>
          <a:p>
            <a:r>
              <a:rPr lang="en-IN" b="1" dirty="0"/>
              <a:t>Product Over Absorption:</a:t>
            </a:r>
            <a:r>
              <a:rPr lang="en-IN" dirty="0"/>
              <a:t> A product consumes a low level of resources but is reported to have a high cost per unit (Annie’s Dinner)</a:t>
            </a:r>
          </a:p>
          <a:p>
            <a:endParaRPr lang="en-IN" dirty="0"/>
          </a:p>
        </p:txBody>
      </p:sp>
    </p:spTree>
    <p:extLst>
      <p:ext uri="{BB962C8B-B14F-4D97-AF65-F5344CB8AC3E}">
        <p14:creationId xmlns:p14="http://schemas.microsoft.com/office/powerpoint/2010/main" val="41267804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7911747-1A68-47FA-AAD7-FCB546958E9D}"/>
              </a:ext>
            </a:extLst>
          </p:cNvPr>
          <p:cNvSpPr>
            <a:spLocks noGrp="1"/>
          </p:cNvSpPr>
          <p:nvPr>
            <p:ph idx="1"/>
          </p:nvPr>
        </p:nvSpPr>
        <p:spPr>
          <a:xfrm>
            <a:off x="1097280" y="420414"/>
            <a:ext cx="10058400" cy="5448680"/>
          </a:xfrm>
        </p:spPr>
        <p:txBody>
          <a:bodyPr/>
          <a:lstStyle/>
          <a:p>
            <a:r>
              <a:rPr lang="en-IN" b="1" dirty="0"/>
              <a:t>Causes of Under or Over Absorption of Overhead</a:t>
            </a:r>
            <a:endParaRPr lang="en-IN" dirty="0"/>
          </a:p>
          <a:p>
            <a:r>
              <a:rPr lang="en-IN" dirty="0"/>
              <a:t>Example:</a:t>
            </a:r>
          </a:p>
          <a:p>
            <a:r>
              <a:rPr lang="en-IN" dirty="0"/>
              <a:t>– if the overheads absorbed on a predetermined basis are Rs: 1, 00,000</a:t>
            </a:r>
          </a:p>
          <a:p>
            <a:r>
              <a:rPr lang="en-IN" dirty="0"/>
              <a:t>– But the actual overheads incurred are Rs. 1, 20,000, – There is under-absorption to</a:t>
            </a:r>
          </a:p>
          <a:p>
            <a:r>
              <a:rPr lang="en-IN" dirty="0"/>
              <a:t>the extent of Rs.20, 000.</a:t>
            </a:r>
          </a:p>
          <a:p>
            <a:r>
              <a:rPr lang="en-IN" dirty="0"/>
              <a:t>• Example:</a:t>
            </a:r>
          </a:p>
          <a:p>
            <a:r>
              <a:rPr lang="en-IN" dirty="0"/>
              <a:t>– If the overhead rate is predetermined to be Rs.20 per direct labour hour consumed</a:t>
            </a:r>
          </a:p>
          <a:p>
            <a:r>
              <a:rPr lang="en-IN" dirty="0"/>
              <a:t>– But the actual amount should have been Rs.18 per hour – Then the $2 difference is</a:t>
            </a:r>
          </a:p>
          <a:p>
            <a:r>
              <a:rPr lang="en-IN" dirty="0"/>
              <a:t>considered to be over absorbed overhead.  </a:t>
            </a:r>
          </a:p>
          <a:p>
            <a:endParaRPr lang="en-IN" dirty="0"/>
          </a:p>
        </p:txBody>
      </p:sp>
    </p:spTree>
    <p:extLst>
      <p:ext uri="{BB962C8B-B14F-4D97-AF65-F5344CB8AC3E}">
        <p14:creationId xmlns:p14="http://schemas.microsoft.com/office/powerpoint/2010/main" val="41970936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836F821-FEAA-4331-A957-71539AFFCDED}"/>
              </a:ext>
            </a:extLst>
          </p:cNvPr>
          <p:cNvSpPr>
            <a:spLocks noGrp="1"/>
          </p:cNvSpPr>
          <p:nvPr>
            <p:ph idx="1"/>
          </p:nvPr>
        </p:nvSpPr>
        <p:spPr>
          <a:xfrm>
            <a:off x="1097280" y="367862"/>
            <a:ext cx="10058400" cy="5501232"/>
          </a:xfrm>
        </p:spPr>
        <p:txBody>
          <a:bodyPr/>
          <a:lstStyle/>
          <a:p>
            <a:r>
              <a:rPr lang="en-IN" sz="2400" b="1" dirty="0"/>
              <a:t>What are the strategic consequences of product under costing and over costing?</a:t>
            </a:r>
          </a:p>
          <a:p>
            <a:r>
              <a:rPr lang="en-IN" dirty="0"/>
              <a:t>• </a:t>
            </a:r>
            <a:r>
              <a:rPr lang="en-IN" sz="2400" dirty="0"/>
              <a:t>Under costed products – Under-priced-increasing demand-lowering profits (losses)</a:t>
            </a:r>
          </a:p>
          <a:p>
            <a:r>
              <a:rPr lang="en-IN" sz="2400" dirty="0"/>
              <a:t>• Overpricing products lose market share to competitors producing similar products</a:t>
            </a:r>
          </a:p>
          <a:p>
            <a:r>
              <a:rPr lang="en-IN" sz="2400" dirty="0"/>
              <a:t>• Product over-costing and under-costing leads to managerial attention to wrong products</a:t>
            </a:r>
          </a:p>
          <a:p>
            <a:r>
              <a:rPr lang="en-IN" sz="2400" b="1" dirty="0"/>
              <a:t>Allocation and apportionment of overheads and then absorption of overheads helps for finding total cost of production for better decision making for cost control and cost reduction.</a:t>
            </a:r>
            <a:endParaRPr lang="en-IN" sz="2400" dirty="0"/>
          </a:p>
          <a:p>
            <a:endParaRPr lang="en-IN" dirty="0"/>
          </a:p>
        </p:txBody>
      </p:sp>
    </p:spTree>
    <p:extLst>
      <p:ext uri="{BB962C8B-B14F-4D97-AF65-F5344CB8AC3E}">
        <p14:creationId xmlns:p14="http://schemas.microsoft.com/office/powerpoint/2010/main" val="26622053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80" y="497305"/>
            <a:ext cx="10058400" cy="5371789"/>
          </a:xfrm>
        </p:spPr>
        <p:txBody>
          <a:bodyPr>
            <a:normAutofit/>
          </a:bodyPr>
          <a:lstStyle/>
          <a:p>
            <a:pPr algn="ctr"/>
            <a:r>
              <a:rPr lang="en-US" sz="4800" b="1" dirty="0"/>
              <a:t>COST ACCOUNTING</a:t>
            </a:r>
          </a:p>
          <a:p>
            <a:pPr algn="ctr"/>
            <a:endParaRPr lang="en-US" sz="4800" b="1" dirty="0" smtClean="0"/>
          </a:p>
          <a:p>
            <a:pPr algn="ctr"/>
            <a:endParaRPr lang="en-US" sz="4800" b="1" dirty="0"/>
          </a:p>
          <a:p>
            <a:pPr algn="ctr"/>
            <a:r>
              <a:rPr lang="en-US" sz="4800" b="1" dirty="0" smtClean="0"/>
              <a:t>Topic: Overheads</a:t>
            </a:r>
            <a:endParaRPr lang="en-US" sz="4800" b="1" dirty="0"/>
          </a:p>
        </p:txBody>
      </p:sp>
    </p:spTree>
    <p:extLst>
      <p:ext uri="{BB962C8B-B14F-4D97-AF65-F5344CB8AC3E}">
        <p14:creationId xmlns:p14="http://schemas.microsoft.com/office/powerpoint/2010/main" val="1041446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5518E-5618-4EA0-8D94-E40CC8E70353}"/>
              </a:ext>
            </a:extLst>
          </p:cNvPr>
          <p:cNvSpPr>
            <a:spLocks noGrp="1"/>
          </p:cNvSpPr>
          <p:nvPr>
            <p:ph type="title"/>
          </p:nvPr>
        </p:nvSpPr>
        <p:spPr/>
        <p:txBody>
          <a:bodyPr>
            <a:normAutofit/>
          </a:bodyPr>
          <a:lstStyle/>
          <a:p>
            <a:endParaRPr lang="en-IN" dirty="0"/>
          </a:p>
        </p:txBody>
      </p:sp>
      <p:sp>
        <p:nvSpPr>
          <p:cNvPr id="1030" name="Content Placeholder 1029">
            <a:extLst>
              <a:ext uri="{FF2B5EF4-FFF2-40B4-BE49-F238E27FC236}">
                <a16:creationId xmlns:a16="http://schemas.microsoft.com/office/drawing/2014/main" xmlns="" id="{F5252AFA-910E-4A39-A627-C4B1ED90FCC1}"/>
              </a:ext>
            </a:extLst>
          </p:cNvPr>
          <p:cNvSpPr>
            <a:spLocks noGrp="1"/>
          </p:cNvSpPr>
          <p:nvPr>
            <p:ph idx="1"/>
          </p:nvPr>
        </p:nvSpPr>
        <p:spPr>
          <a:xfrm>
            <a:off x="4639733" y="1845734"/>
            <a:ext cx="6515947" cy="4023360"/>
          </a:xfrm>
        </p:spPr>
        <p:txBody>
          <a:bodyPr>
            <a:normAutofit/>
          </a:bodyPr>
          <a:lstStyle/>
          <a:p>
            <a:endParaRPr lang="en-US" dirty="0"/>
          </a:p>
        </p:txBody>
      </p:sp>
      <p:pic>
        <p:nvPicPr>
          <p:cNvPr id="1026" name="Picture 2" descr="Image result for thank you clips">
            <a:extLst>
              <a:ext uri="{FF2B5EF4-FFF2-40B4-BE49-F238E27FC236}">
                <a16:creationId xmlns:a16="http://schemas.microsoft.com/office/drawing/2014/main" xmlns="" id="{5A36234C-FEF2-4BA4-9FBA-D0C949FF7E2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010" r="25807"/>
          <a:stretch/>
        </p:blipFill>
        <p:spPr bwMode="auto">
          <a:xfrm>
            <a:off x="1036320" y="286602"/>
            <a:ext cx="10058399" cy="55824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727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583337C-E05A-4F26-854E-997F5E26F041}"/>
              </a:ext>
            </a:extLst>
          </p:cNvPr>
          <p:cNvSpPr>
            <a:spLocks noGrp="1"/>
          </p:cNvSpPr>
          <p:nvPr>
            <p:ph idx="1"/>
          </p:nvPr>
        </p:nvSpPr>
        <p:spPr>
          <a:xfrm>
            <a:off x="1097280" y="641131"/>
            <a:ext cx="10058400" cy="5227963"/>
          </a:xfrm>
        </p:spPr>
        <p:txBody>
          <a:bodyPr>
            <a:normAutofit lnSpcReduction="10000"/>
          </a:bodyPr>
          <a:lstStyle/>
          <a:p>
            <a:pPr algn="ctr"/>
            <a:r>
              <a:rPr lang="en-IN" sz="2800" b="1" dirty="0"/>
              <a:t>OVERHEADS</a:t>
            </a:r>
          </a:p>
          <a:p>
            <a:r>
              <a:rPr lang="en-IN" sz="2800" b="1" dirty="0"/>
              <a:t>Introduction</a:t>
            </a:r>
          </a:p>
          <a:p>
            <a:pPr algn="just"/>
            <a:r>
              <a:rPr lang="en-IN" sz="2800" dirty="0"/>
              <a:t>Classification of overheads refers to the process of grouping costs according to their common characteristics.</a:t>
            </a:r>
          </a:p>
          <a:p>
            <a:pPr algn="just"/>
            <a:r>
              <a:rPr lang="en-IN" sz="2800" dirty="0"/>
              <a:t>The overhead costs are incurred not for any job, work-order, process or unit but for the business as a whole and include all costs other than direct material costs, direct wages and direct expenses.</a:t>
            </a:r>
          </a:p>
          <a:p>
            <a:pPr algn="just"/>
            <a:r>
              <a:rPr lang="en-IN" sz="2800" dirty="0"/>
              <a:t>Overhead costs are also denoted by ‘</a:t>
            </a:r>
            <a:r>
              <a:rPr lang="en-IN" sz="2800" b="1" dirty="0"/>
              <a:t>supplementary costs’ ‘non-productive costs’, ‘indirect costs’, ‘on cost’, ‘burden’ etc. Of all the terms, ‘overhead’ is the most common and the Institute of Cost and Management Accountants, London, does not recommend the use of the terms ‘on cost’ and ‘burden’.</a:t>
            </a:r>
          </a:p>
          <a:p>
            <a:endParaRPr lang="en-IN" dirty="0"/>
          </a:p>
        </p:txBody>
      </p:sp>
    </p:spTree>
    <p:extLst>
      <p:ext uri="{BB962C8B-B14F-4D97-AF65-F5344CB8AC3E}">
        <p14:creationId xmlns:p14="http://schemas.microsoft.com/office/powerpoint/2010/main" val="2446260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3F5C94F3-0521-4533-BE92-3AA72BA024C5}"/>
              </a:ext>
            </a:extLst>
          </p:cNvPr>
          <p:cNvSpPr>
            <a:spLocks noGrp="1"/>
          </p:cNvSpPr>
          <p:nvPr>
            <p:ph idx="1"/>
          </p:nvPr>
        </p:nvSpPr>
        <p:spPr>
          <a:xfrm>
            <a:off x="609600" y="125413"/>
            <a:ext cx="11214538" cy="5743575"/>
          </a:xfrm>
        </p:spPr>
        <p:txBody>
          <a:bodyPr>
            <a:normAutofit/>
          </a:bodyPr>
          <a:lstStyle/>
          <a:p>
            <a:pPr fontAlgn="base"/>
            <a:r>
              <a:rPr lang="en-IN" sz="2400" dirty="0"/>
              <a:t>Overheads are business costs that are related to the day-to-day running of the business. Unlike operating expenses, overheads cannot be traced to a specific cost unit or business activity. Instead, they support the overall revenue-generating activities of the business.</a:t>
            </a:r>
          </a:p>
          <a:p>
            <a:pPr fontAlgn="base"/>
            <a:r>
              <a:rPr lang="en-IN" sz="2400" dirty="0"/>
              <a:t>Overhead costs are important in determining how much a company must charge for its products or services to generate a profit.</a:t>
            </a:r>
          </a:p>
          <a:p>
            <a:pPr fontAlgn="base"/>
            <a:r>
              <a:rPr lang="en-IN" sz="2400" dirty="0"/>
              <a:t>Expenses can be divided into several different types, including equipment costs, inventory, and facilities costs. These business expenses can be further divided into overhead or operating costs, each of which depends on the nature of the business being run.</a:t>
            </a:r>
          </a:p>
          <a:p>
            <a:pPr fontAlgn="base"/>
            <a:r>
              <a:rPr lang="en-IN" sz="2400" b="1" dirty="0"/>
              <a:t>Operating expenses</a:t>
            </a:r>
            <a:r>
              <a:rPr lang="en-IN" sz="2400" dirty="0"/>
              <a:t> are the result of a business's normal operations, such as materials, labour, and machinery involved in production.</a:t>
            </a:r>
          </a:p>
          <a:p>
            <a:pPr fontAlgn="base"/>
            <a:r>
              <a:rPr lang="en-IN" sz="2400" b="1" dirty="0"/>
              <a:t>Overhead expenses</a:t>
            </a:r>
            <a:r>
              <a:rPr lang="en-IN" sz="2400" dirty="0"/>
              <a:t> are what it costs to run the business, including rent, insurance, and utilities.</a:t>
            </a:r>
          </a:p>
          <a:p>
            <a:pPr algn="ctr"/>
            <a:endParaRPr lang="en-IN" sz="2800" b="1" dirty="0"/>
          </a:p>
        </p:txBody>
      </p:sp>
    </p:spTree>
    <p:extLst>
      <p:ext uri="{BB962C8B-B14F-4D97-AF65-F5344CB8AC3E}">
        <p14:creationId xmlns:p14="http://schemas.microsoft.com/office/powerpoint/2010/main" val="17252189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C1DAF02-646B-40E6-84CC-421055AF5C78}"/>
              </a:ext>
            </a:extLst>
          </p:cNvPr>
          <p:cNvSpPr>
            <a:spLocks noGrp="1"/>
          </p:cNvSpPr>
          <p:nvPr>
            <p:ph idx="1"/>
          </p:nvPr>
        </p:nvSpPr>
        <p:spPr>
          <a:xfrm>
            <a:off x="1097280" y="493986"/>
            <a:ext cx="10058400" cy="5375108"/>
          </a:xfrm>
        </p:spPr>
        <p:txBody>
          <a:bodyPr>
            <a:normAutofit lnSpcReduction="10000"/>
          </a:bodyPr>
          <a:lstStyle/>
          <a:p>
            <a:r>
              <a:rPr lang="en-IN" sz="2400" dirty="0"/>
              <a:t>Classification means determination of categories, classes or groups in which overhead costs may be sub­divided. </a:t>
            </a:r>
            <a:r>
              <a:rPr lang="en-IN" sz="2400" b="1" dirty="0"/>
              <a:t>CIMA has defined classification as “the arrangement of items in logical groups having regard to their nature (subjective classification) or the purpose to be fulfilled (objective classification)”.</a:t>
            </a:r>
          </a:p>
          <a:p>
            <a:r>
              <a:rPr lang="en-IN" sz="2400" dirty="0"/>
              <a:t> The overheads can be classified under the following heads:- 1. Element  2. Behaviour 3. Function 4. Control 5. Nature 7. Selling and Distribution 8. Office 9. Production.</a:t>
            </a:r>
          </a:p>
          <a:p>
            <a:r>
              <a:rPr lang="en-IN" b="1" dirty="0"/>
              <a:t>Element wise classification </a:t>
            </a:r>
            <a:r>
              <a:rPr lang="en-IN" dirty="0"/>
              <a:t>of overheads includes:- 1. Indirect Materials 2. Indirect Labour 3. Indirect Expenses.</a:t>
            </a:r>
          </a:p>
          <a:p>
            <a:r>
              <a:rPr lang="en-IN" dirty="0"/>
              <a:t> </a:t>
            </a:r>
            <a:r>
              <a:rPr lang="en-IN" b="1" dirty="0"/>
              <a:t>Behaviour wise classification </a:t>
            </a:r>
            <a:r>
              <a:rPr lang="en-IN" dirty="0"/>
              <a:t>of overheads includes:- 1. Fixed Overheads 2. Variable Overheads 3. Semi-Variable or Semi-Fixed Overheads 4. Step Overheads</a:t>
            </a:r>
          </a:p>
          <a:p>
            <a:r>
              <a:rPr lang="en-IN" b="1" dirty="0"/>
              <a:t>Function wise classification </a:t>
            </a:r>
            <a:r>
              <a:rPr lang="en-IN" dirty="0"/>
              <a:t>of overheads includes:- 1. Factory Overheads 2. Administration Overheads 3. Selling Overheads 4. Distribution Overheads 5. Manufacturing Overheads 6. Research and Development Overheads.</a:t>
            </a:r>
          </a:p>
          <a:p>
            <a:endParaRPr lang="en-IN" dirty="0"/>
          </a:p>
        </p:txBody>
      </p:sp>
    </p:spTree>
    <p:extLst>
      <p:ext uri="{BB962C8B-B14F-4D97-AF65-F5344CB8AC3E}">
        <p14:creationId xmlns:p14="http://schemas.microsoft.com/office/powerpoint/2010/main" val="31205587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6EB3A93-FA81-4BD7-8B27-230A9DDD11D3}"/>
              </a:ext>
            </a:extLst>
          </p:cNvPr>
          <p:cNvSpPr>
            <a:spLocks noGrp="1"/>
          </p:cNvSpPr>
          <p:nvPr>
            <p:ph idx="1"/>
          </p:nvPr>
        </p:nvSpPr>
        <p:spPr>
          <a:xfrm>
            <a:off x="1097280" y="493986"/>
            <a:ext cx="10058400" cy="5375108"/>
          </a:xfrm>
        </p:spPr>
        <p:txBody>
          <a:bodyPr/>
          <a:lstStyle/>
          <a:p>
            <a:r>
              <a:rPr lang="en-IN" b="1" dirty="0"/>
              <a:t>Control wise classification </a:t>
            </a:r>
            <a:r>
              <a:rPr lang="en-IN" dirty="0"/>
              <a:t>of overheads includes:- 1. Controllable Overheads 2. Uncontrollable Overheads.</a:t>
            </a:r>
          </a:p>
          <a:p>
            <a:r>
              <a:rPr lang="en-IN" dirty="0"/>
              <a:t>Nature wise classification of overheads includes:- 1. Normal Overheads 2. Abnormal Overheads.</a:t>
            </a:r>
          </a:p>
          <a:p>
            <a:endParaRPr lang="en-IN" dirty="0"/>
          </a:p>
        </p:txBody>
      </p:sp>
    </p:spTree>
    <p:extLst>
      <p:ext uri="{BB962C8B-B14F-4D97-AF65-F5344CB8AC3E}">
        <p14:creationId xmlns:p14="http://schemas.microsoft.com/office/powerpoint/2010/main" val="1177193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3302BF8-7A0A-43DF-BE61-5E1AFCF01D22}"/>
              </a:ext>
            </a:extLst>
          </p:cNvPr>
          <p:cNvSpPr>
            <a:spLocks noGrp="1"/>
          </p:cNvSpPr>
          <p:nvPr>
            <p:ph idx="1"/>
          </p:nvPr>
        </p:nvSpPr>
        <p:spPr>
          <a:xfrm>
            <a:off x="1097280" y="313765"/>
            <a:ext cx="10058400" cy="5761214"/>
          </a:xfrm>
        </p:spPr>
        <p:txBody>
          <a:bodyPr>
            <a:normAutofit lnSpcReduction="10000"/>
          </a:bodyPr>
          <a:lstStyle/>
          <a:p>
            <a:pPr fontAlgn="base"/>
            <a:r>
              <a:rPr lang="en-IN" b="1" dirty="0"/>
              <a:t>Types of Overheads</a:t>
            </a:r>
            <a:endParaRPr lang="en-IN" dirty="0"/>
          </a:p>
          <a:p>
            <a:r>
              <a:rPr lang="en-IN" b="1" dirty="0"/>
              <a:t>1. Fixed overheads:</a:t>
            </a:r>
            <a:r>
              <a:rPr lang="en-IN" dirty="0"/>
              <a:t> Fixed overheads are costs that remain constant every month and do not change with changes in business activity levels</a:t>
            </a:r>
            <a:r>
              <a:rPr lang="en-IN" b="1" dirty="0"/>
              <a:t>. Examples of fixed overheads include salaries, rent, property taxes, depreciation of assets, and government licenses.</a:t>
            </a:r>
          </a:p>
          <a:p>
            <a:r>
              <a:rPr lang="en-IN" b="1" dirty="0"/>
              <a:t>2. Variable overheads:</a:t>
            </a:r>
            <a:r>
              <a:rPr lang="en-IN" dirty="0"/>
              <a:t> Variable overheads are expenses that vary with business activity levels, and they can increase or decrease with different levels of business activity. During high levels of business activity, the expenses will increase, but with reduced business activities, the overheads will substantially decline or even be eliminated.</a:t>
            </a:r>
          </a:p>
          <a:p>
            <a:r>
              <a:rPr lang="en-IN" b="1" dirty="0"/>
              <a:t>Examples of variable overheads include shipping costs, office supplies, advertising and marketing costs, consultancy service charges, legal expenses, as well as maintenance and repair of equipment.</a:t>
            </a:r>
          </a:p>
          <a:p>
            <a:r>
              <a:rPr lang="en-IN" b="1" dirty="0"/>
              <a:t>3. Semi-variable overheads:</a:t>
            </a:r>
            <a:r>
              <a:rPr lang="en-IN" dirty="0"/>
              <a:t> Semi-variable overheads possess some of the characteristics of both fixed and variable costs. A business may incur such costs at any time, even though the exact cost will fluctuate depending on the business activity level. A semi-variable overhead may come with a base rate that the company must pay at any activity level, plus a variable cost that is determined by the level of usage.</a:t>
            </a:r>
          </a:p>
          <a:p>
            <a:r>
              <a:rPr lang="en-IN" b="1" dirty="0"/>
              <a:t>Examples of semi-variable overheads include sales commissions, vehicle usage, and some utilities such as power and water costs that have a fixed charge plus an additional cost based on the usage.</a:t>
            </a:r>
          </a:p>
          <a:p>
            <a:endParaRPr lang="en-IN" sz="2400" dirty="0"/>
          </a:p>
          <a:p>
            <a:endParaRPr lang="en-IN" dirty="0"/>
          </a:p>
        </p:txBody>
      </p:sp>
    </p:spTree>
    <p:extLst>
      <p:ext uri="{BB962C8B-B14F-4D97-AF65-F5344CB8AC3E}">
        <p14:creationId xmlns:p14="http://schemas.microsoft.com/office/powerpoint/2010/main" val="29847193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0A22AEB-6BAE-4911-808A-5618128F8ABF}"/>
              </a:ext>
            </a:extLst>
          </p:cNvPr>
          <p:cNvSpPr>
            <a:spLocks noGrp="1"/>
          </p:cNvSpPr>
          <p:nvPr>
            <p:ph idx="1"/>
          </p:nvPr>
        </p:nvSpPr>
        <p:spPr>
          <a:xfrm>
            <a:off x="399393" y="420415"/>
            <a:ext cx="11214538" cy="5654564"/>
          </a:xfrm>
        </p:spPr>
        <p:txBody>
          <a:bodyPr>
            <a:normAutofit/>
          </a:bodyPr>
          <a:lstStyle/>
          <a:p>
            <a:r>
              <a:rPr lang="en-IN" b="1" dirty="0"/>
              <a:t>Examples of Overhead Costs</a:t>
            </a:r>
            <a:endParaRPr lang="en-IN" dirty="0"/>
          </a:p>
          <a:p>
            <a:r>
              <a:rPr lang="en-IN" dirty="0"/>
              <a:t>Overhead costs are important in determining how much a company must charge for its products or services in order to generate a profit. The most common overhead costs that any business incur include:</a:t>
            </a:r>
          </a:p>
          <a:p>
            <a:r>
              <a:rPr lang="en-IN" b="1" dirty="0"/>
              <a:t>1. Rent:</a:t>
            </a:r>
            <a:r>
              <a:rPr lang="en-IN" dirty="0"/>
              <a:t> Rent is the cost that a business pays for using its business premises. If the property is purchased, then the business will book depreciation expense. Rent is payable monthly, quarterly, or annually, as agreed in the tenant agreement with the landlord. When the business is experiencing slow sales, it can reduce this cost by negotiating the rental charges or by moving to less expensive premises.</a:t>
            </a:r>
          </a:p>
          <a:p>
            <a:r>
              <a:rPr lang="en-IN" b="1" dirty="0"/>
              <a:t>2. Administrative costs: </a:t>
            </a:r>
            <a:r>
              <a:rPr lang="en-IN" dirty="0"/>
              <a:t>Administrative costs are costs related to the normal running of the business and may include costs incurred in paying salaries to a receptionist, accountant, cleaner, etc. Such costs are treated as overhead costs since they are not directly tied to a particular function of the business and they do not directly result in profit generation. Rather, administrative costs support the general running of the business.</a:t>
            </a:r>
          </a:p>
          <a:p>
            <a:r>
              <a:rPr lang="en-IN" dirty="0"/>
              <a:t>Examples of administrative costs may include audit fees, legal fees, employee salaries, and entertainment costs. A business can reduce administrative expenses by laying off some of its employees, switching employees from full-time to part-time, hiring employees on a contract basis, or by eliminating certain expenses, such as entertainment and office supplies.</a:t>
            </a:r>
          </a:p>
          <a:p>
            <a:endParaRPr lang="en-IN" dirty="0"/>
          </a:p>
          <a:p>
            <a:pPr algn="just"/>
            <a:endParaRPr lang="en-IN" sz="2400" dirty="0"/>
          </a:p>
        </p:txBody>
      </p:sp>
    </p:spTree>
    <p:extLst>
      <p:ext uri="{BB962C8B-B14F-4D97-AF65-F5344CB8AC3E}">
        <p14:creationId xmlns:p14="http://schemas.microsoft.com/office/powerpoint/2010/main" val="2241368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xmlns="" id="{D2F4DE85-38F7-4F56-A6E5-DC6314B6D849}"/>
              </a:ext>
            </a:extLst>
          </p:cNvPr>
          <p:cNvSpPr>
            <a:spLocks noGrp="1"/>
          </p:cNvSpPr>
          <p:nvPr>
            <p:ph idx="1"/>
          </p:nvPr>
        </p:nvSpPr>
        <p:spPr>
          <a:xfrm>
            <a:off x="672663" y="346842"/>
            <a:ext cx="11151476" cy="5705616"/>
          </a:xfrm>
        </p:spPr>
        <p:txBody>
          <a:bodyPr>
            <a:normAutofit/>
          </a:bodyPr>
          <a:lstStyle/>
          <a:p>
            <a:r>
              <a:rPr lang="en-IN" b="1" dirty="0"/>
              <a:t>3. Utilities: </a:t>
            </a:r>
            <a:r>
              <a:rPr lang="en-IN" dirty="0"/>
              <a:t>Utilities are the basic services that the business requires to support its main functions. Examples of utilities include water, gas, electricity, internet, sewer, and phone service. A business may be able to reduce utility expenses by negotiating for lower rates from suppliers.</a:t>
            </a:r>
          </a:p>
          <a:p>
            <a:r>
              <a:rPr lang="en-IN" b="1" dirty="0"/>
              <a:t>4. Insurance: </a:t>
            </a:r>
            <a:r>
              <a:rPr lang="en-IN" dirty="0"/>
              <a:t>Insurance is a cost incurred by a business to protect itself from financial loss. There are various types of insurance coverage, depending on the risk that may cause loss to the business. For example, a business may purchase property insurance to protect its property or business premises from certain risks such as flood, damage, or theft.</a:t>
            </a:r>
          </a:p>
          <a:p>
            <a:r>
              <a:rPr lang="en-IN" dirty="0"/>
              <a:t>Another type of insurance is professional liability insurance that protects the business (such as an accounting firm or law firm) from liability arising from malpractice. Other types of insurance include health insurance, home insurance, renter’s insurance, flood insurance, life insurance, disability insurance, etc.</a:t>
            </a:r>
          </a:p>
          <a:p>
            <a:r>
              <a:rPr lang="en-IN" dirty="0"/>
              <a:t>Another type of insurance is professional liability insurance that protects the business (such as an accounting firm or law firm) from liability arising from malpractice. Other types of insurance include health insurance, home insurance, renter’s insurance, flood insurance, life insurance, disability insurance, etc.</a:t>
            </a:r>
          </a:p>
          <a:p>
            <a:endParaRPr lang="en-IN" dirty="0"/>
          </a:p>
          <a:p>
            <a:r>
              <a:rPr lang="en-IN" sz="2600" dirty="0"/>
              <a:t> </a:t>
            </a:r>
          </a:p>
        </p:txBody>
      </p:sp>
    </p:spTree>
    <p:extLst>
      <p:ext uri="{BB962C8B-B14F-4D97-AF65-F5344CB8AC3E}">
        <p14:creationId xmlns:p14="http://schemas.microsoft.com/office/powerpoint/2010/main" val="245761007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TotalTime>
  <Words>2398</Words>
  <Application>Microsoft Office PowerPoint</Application>
  <PresentationFormat>Custom</PresentationFormat>
  <Paragraphs>144</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Retrospect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abdul javid a</dc:creator>
  <cp:lastModifiedBy>staff</cp:lastModifiedBy>
  <cp:revision>8</cp:revision>
  <dcterms:created xsi:type="dcterms:W3CDTF">2021-01-31T17:06:46Z</dcterms:created>
  <dcterms:modified xsi:type="dcterms:W3CDTF">2023-04-03T05:51:39Z</dcterms:modified>
</cp:coreProperties>
</file>